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601200" cy="12801600" type="A3"/>
  <p:notesSz cx="6889750" cy="100187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B6AE19-F1D3-FF98-221A-BA27BC2C8803}" name="Diana  Withrow" initials="DW" userId="S::lshdw10@lshtm.ac.uk::6643f749-b1d6-46b0-9747-4df2f1901561" providerId="AD"/>
  <p188:author id="{D19DDD1E-A819-4F2B-AA9A-E40E85469F46}" name="Jibby Medina" initials="JM" userId="S::jmedina@rcseng.ac.uk::1f71e61d-dd4e-4834-8617-eb6cc517c44b" providerId="AD"/>
  <p188:author id="{2762031F-2BE0-7C84-162A-17D2A3996ABD}" name="Liyang Wang" initials="LW" userId="S::LWang@rcseng.ac.uk::f6b725a8-8ef9-4fb8-be8d-09fa7917881e" providerId="AD"/>
  <p188:author id="{74B9804F-0488-9098-B9F3-868885FDB2AD}" name="Christine Delon" initials="CD" userId="S::CDelon@rcseng.ac.uk::790b7b0d-d18a-47e8-bc46-81a05992a02c" providerId="AD"/>
  <p188:author id="{D332266A-A2A7-C6A4-8445-1DD8B2136D4E}" name="Jemma Boyle" initials="JB" userId="S::JBoyle@rcseng.ac.uk::138a4207-79bc-425e-8485-79e8a92ae073" providerId="AD"/>
  <p188:author id="{28DF6577-4AEE-F479-408D-D1376DB0F50F}" name="Sarah Blacker" initials="SB" userId="S::SBlacker@rcseng.ac.uk::75638e57-865d-4e9e-bd45-7af9b6ecfa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bby Medina" initials="JM" lastIdx="18" clrIdx="0">
    <p:extLst>
      <p:ext uri="{19B8F6BF-5375-455C-9EA6-DF929625EA0E}">
        <p15:presenceInfo xmlns:p15="http://schemas.microsoft.com/office/powerpoint/2012/main" userId="S-1-5-21-508823625-544670423-1912232085-23079" providerId="AD"/>
      </p:ext>
    </p:extLst>
  </p:cmAuthor>
  <p:cmAuthor id="2" name="Katie Miller" initials="KM" lastIdx="20" clrIdx="1">
    <p:extLst>
      <p:ext uri="{19B8F6BF-5375-455C-9EA6-DF929625EA0E}">
        <p15:presenceInfo xmlns:p15="http://schemas.microsoft.com/office/powerpoint/2012/main" userId="S-1-5-21-508823625-544670423-1912232085-39802" providerId="AD"/>
      </p:ext>
    </p:extLst>
  </p:cmAuthor>
  <p:cmAuthor id="3" name="Sarah Walker" initials="SW" lastIdx="12" clrIdx="2">
    <p:extLst>
      <p:ext uri="{19B8F6BF-5375-455C-9EA6-DF929625EA0E}">
        <p15:presenceInfo xmlns:p15="http://schemas.microsoft.com/office/powerpoint/2012/main" userId="Sarah Walker" providerId="None"/>
      </p:ext>
    </p:extLst>
  </p:cmAuthor>
  <p:cmAuthor id="4" name="Melissa Gannon" initials="MG" lastIdx="6" clrIdx="3">
    <p:extLst>
      <p:ext uri="{19B8F6BF-5375-455C-9EA6-DF929625EA0E}">
        <p15:presenceInfo xmlns:p15="http://schemas.microsoft.com/office/powerpoint/2012/main" userId="S-1-5-21-508823625-544670423-1912232085-30385" providerId="AD"/>
      </p:ext>
    </p:extLst>
  </p:cmAuthor>
  <p:cmAuthor id="5" name="Karen Clements" initials="KC" lastIdx="5" clrIdx="4">
    <p:extLst>
      <p:ext uri="{19B8F6BF-5375-455C-9EA6-DF929625EA0E}">
        <p15:presenceInfo xmlns:p15="http://schemas.microsoft.com/office/powerpoint/2012/main" userId="S::Karen.Clements@phe.gov.uk::5d75cb0a-46b0-4e8d-b98c-6e6be43c4d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CA0B"/>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43B425-C0C0-489D-82CD-E9394B956D51}" v="4" dt="2024-11-27T15:58:34.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8369" autoAdjust="0"/>
  </p:normalViewPr>
  <p:slideViewPr>
    <p:cSldViewPr>
      <p:cViewPr>
        <p:scale>
          <a:sx n="90" d="100"/>
          <a:sy n="90" d="100"/>
        </p:scale>
        <p:origin x="2694" y="-3066"/>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558" cy="500936"/>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902598" y="0"/>
            <a:ext cx="2985558" cy="500936"/>
          </a:xfrm>
          <a:prstGeom prst="rect">
            <a:avLst/>
          </a:prstGeom>
        </p:spPr>
        <p:txBody>
          <a:bodyPr vert="horz" lIns="92446" tIns="46223" rIns="92446" bIns="46223" rtlCol="0"/>
          <a:lstStyle>
            <a:lvl1pPr algn="r">
              <a:defRPr sz="1200"/>
            </a:lvl1pPr>
          </a:lstStyle>
          <a:p>
            <a:fld id="{79418595-8AE8-499E-823A-43166D6BBA6F}" type="datetimeFigureOut">
              <a:rPr lang="en-GB" smtClean="0"/>
              <a:t>02/12/2024</a:t>
            </a:fld>
            <a:endParaRPr lang="en-GB"/>
          </a:p>
        </p:txBody>
      </p:sp>
      <p:sp>
        <p:nvSpPr>
          <p:cNvPr id="4" name="Slide Image Placeholder 3"/>
          <p:cNvSpPr>
            <a:spLocks noGrp="1" noRot="1" noChangeAspect="1"/>
          </p:cNvSpPr>
          <p:nvPr>
            <p:ph type="sldImg" idx="2"/>
          </p:nvPr>
        </p:nvSpPr>
        <p:spPr>
          <a:xfrm>
            <a:off x="2035175" y="750888"/>
            <a:ext cx="2819400" cy="3757612"/>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976" y="4758889"/>
            <a:ext cx="5511800" cy="4508421"/>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6038"/>
            <a:ext cx="2985558" cy="500936"/>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902598" y="9516038"/>
            <a:ext cx="2985558" cy="500936"/>
          </a:xfrm>
          <a:prstGeom prst="rect">
            <a:avLst/>
          </a:prstGeom>
        </p:spPr>
        <p:txBody>
          <a:bodyPr vert="horz" lIns="92446" tIns="46223" rIns="92446" bIns="46223" rtlCol="0" anchor="b"/>
          <a:lstStyle>
            <a:lvl1pPr algn="r">
              <a:defRPr sz="1200"/>
            </a:lvl1pPr>
          </a:lstStyle>
          <a:p>
            <a:fld id="{258EC49C-454C-4F13-B053-42B30716436E}" type="slidenum">
              <a:rPr lang="en-GB" smtClean="0"/>
              <a:t>‹#›</a:t>
            </a:fld>
            <a:endParaRPr lang="en-GB"/>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atcan.org.uk/reports/nkca-quarterly-report-april-2021-to-march-2024-published-october-2024/" TargetMode="External"/><Relationship Id="rId3" Type="http://schemas.openxmlformats.org/officeDocument/2006/relationships/image" Target="../media/image1.jpeg"/><Relationship Id="rId7" Type="http://schemas.openxmlformats.org/officeDocument/2006/relationships/hyperlink" Target="https://www.natcan.org.uk/news/nkca-newsletter-november-202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natcan.org.uk/reports/nkca-scoping-document/" TargetMode="External"/><Relationship Id="rId11" Type="http://schemas.openxmlformats.org/officeDocument/2006/relationships/image" Target="../media/image2.png"/><Relationship Id="rId5" Type="http://schemas.openxmlformats.org/officeDocument/2006/relationships/hyperlink" Target="https://www.natcan.org.uk/reports/nkca-state-of-the-nation-report-2024/" TargetMode="External"/><Relationship Id="rId10" Type="http://schemas.openxmlformats.org/officeDocument/2006/relationships/hyperlink" Target="https://actionkidneycancer.org/national-kidney-cancer-audit-for-england-and-wales/" TargetMode="External"/><Relationship Id="rId4" Type="http://schemas.openxmlformats.org/officeDocument/2006/relationships/hyperlink" Target="https://www.natcan.org.uk/reports/nkca-quality-improvement-plan-2024/" TargetMode="External"/><Relationship Id="rId9" Type="http://schemas.openxmlformats.org/officeDocument/2006/relationships/hyperlink" Target="https://www.natcan.org.uk/reports/nkca-state-of-the-nation-patient-and-public-report-20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32955" y="1463055"/>
            <a:ext cx="597600" cy="5384963"/>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NATIONAL</a:t>
            </a:r>
            <a:endParaRPr lang="en-GB" sz="1200" b="1" dirty="0">
              <a:solidFill>
                <a:schemeClr val="tx1"/>
              </a:solidFill>
            </a:endParaRPr>
          </a:p>
          <a:p>
            <a:pPr algn="ctr"/>
            <a:r>
              <a:rPr lang="en-GB" sz="1300" b="1" dirty="0">
                <a:solidFill>
                  <a:schemeClr val="tx1"/>
                </a:solidFill>
              </a:rPr>
              <a:t>Evidence of national improvements in the quality and outcomes of care</a:t>
            </a:r>
          </a:p>
        </p:txBody>
      </p:sp>
      <p:sp>
        <p:nvSpPr>
          <p:cNvPr id="18" name="Rounded Rectangle 17"/>
          <p:cNvSpPr/>
          <p:nvPr/>
        </p:nvSpPr>
        <p:spPr>
          <a:xfrm>
            <a:off x="852320" y="7042969"/>
            <a:ext cx="3729600" cy="5380969"/>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1" name="Rounded Rectangle 20"/>
          <p:cNvSpPr/>
          <p:nvPr/>
        </p:nvSpPr>
        <p:spPr>
          <a:xfrm>
            <a:off x="232955" y="7003192"/>
            <a:ext cx="596660" cy="5380970"/>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LOCAL</a:t>
            </a:r>
            <a:r>
              <a:rPr lang="en-GB" sz="1300" b="1" dirty="0">
                <a:solidFill>
                  <a:schemeClr val="tx1"/>
                </a:solidFill>
              </a:rPr>
              <a:t> </a:t>
            </a:r>
          </a:p>
          <a:p>
            <a:pPr algn="ctr"/>
            <a:r>
              <a:rPr lang="en-GB" sz="1300" b="1" dirty="0">
                <a:solidFill>
                  <a:schemeClr val="tx1"/>
                </a:solidFill>
              </a:rPr>
              <a:t>How the project stimulates quality improvement (QI)</a:t>
            </a:r>
          </a:p>
        </p:txBody>
      </p:sp>
      <p:sp>
        <p:nvSpPr>
          <p:cNvPr id="23" name="Rounded Rectangle 22"/>
          <p:cNvSpPr/>
          <p:nvPr/>
        </p:nvSpPr>
        <p:spPr>
          <a:xfrm>
            <a:off x="5618559" y="6972122"/>
            <a:ext cx="3729600" cy="5380969"/>
          </a:xfrm>
          <a:prstGeom prst="roundRect">
            <a:avLst>
              <a:gd name="adj" fmla="val 4421"/>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6" name="Rounded Rectangle 25"/>
          <p:cNvSpPr/>
          <p:nvPr/>
        </p:nvSpPr>
        <p:spPr>
          <a:xfrm>
            <a:off x="4999194" y="6978895"/>
            <a:ext cx="596660" cy="5380970"/>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PUBLIC </a:t>
            </a:r>
          </a:p>
          <a:p>
            <a:pPr algn="ctr"/>
            <a:r>
              <a:rPr lang="en-GB" sz="1300" b="1" dirty="0">
                <a:solidFill>
                  <a:schemeClr val="tx1"/>
                </a:solidFill>
              </a:rPr>
              <a:t>How the project is used by the public and the demand for it</a:t>
            </a:r>
          </a:p>
        </p:txBody>
      </p:sp>
      <p:sp>
        <p:nvSpPr>
          <p:cNvPr id="30" name="Rounded Rectangle 29"/>
          <p:cNvSpPr/>
          <p:nvPr/>
        </p:nvSpPr>
        <p:spPr>
          <a:xfrm>
            <a:off x="5604061" y="1463055"/>
            <a:ext cx="3729600" cy="5384962"/>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31" name="Rounded Rectangle 30"/>
          <p:cNvSpPr/>
          <p:nvPr/>
        </p:nvSpPr>
        <p:spPr>
          <a:xfrm>
            <a:off x="4999194" y="1461053"/>
            <a:ext cx="596660" cy="5386965"/>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SYSTEM</a:t>
            </a:r>
            <a:r>
              <a:rPr lang="en-GB" sz="1300" b="1" dirty="0">
                <a:solidFill>
                  <a:schemeClr val="tx1"/>
                </a:solidFill>
              </a:rPr>
              <a:t> </a:t>
            </a:r>
          </a:p>
          <a:p>
            <a:pPr algn="ctr"/>
            <a:r>
              <a:rPr lang="en-GB" sz="1300" b="1" dirty="0">
                <a:solidFill>
                  <a:schemeClr val="tx1"/>
                </a:solidFill>
              </a:rPr>
              <a:t>How the project supports policy development &amp; management of the system</a:t>
            </a:r>
          </a:p>
        </p:txBody>
      </p:sp>
      <p:sp>
        <p:nvSpPr>
          <p:cNvPr id="94" name="Rounded Rectangle 93"/>
          <p:cNvSpPr/>
          <p:nvPr/>
        </p:nvSpPr>
        <p:spPr>
          <a:xfrm>
            <a:off x="837822" y="1463054"/>
            <a:ext cx="3730014" cy="5400000"/>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dirty="0">
              <a:solidFill>
                <a:prstClr val="black"/>
              </a:solidFill>
            </a:endParaRPr>
          </a:p>
        </p:txBody>
      </p:sp>
      <p:sp>
        <p:nvSpPr>
          <p:cNvPr id="11" name="Round Diagonal Corner Rectangle 10"/>
          <p:cNvSpPr/>
          <p:nvPr/>
        </p:nvSpPr>
        <p:spPr>
          <a:xfrm>
            <a:off x="201622" y="100813"/>
            <a:ext cx="4797571" cy="1158616"/>
          </a:xfrm>
          <a:prstGeom prst="round2DiagRect">
            <a:avLst/>
          </a:prstGeom>
          <a:solidFill>
            <a:srgbClr val="AFCA0B"/>
          </a:solidFill>
          <a:ln>
            <a:solidFill>
              <a:srgbClr val="AFCA0B"/>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bg1"/>
                </a:solidFill>
                <a:latin typeface="Calibri he"/>
                <a:ea typeface="Arial Unicode MS" panose="020B0604020202020204" pitchFamily="34" charset="-128"/>
                <a:cs typeface="Calibri" panose="020F0502020204030204" pitchFamily="34" charset="0"/>
              </a:rPr>
              <a:t>Impact of NKCA</a:t>
            </a:r>
          </a:p>
        </p:txBody>
      </p:sp>
      <p:pic>
        <p:nvPicPr>
          <p:cNvPr id="127" name="Picture 2" descr="I:\HQIP Logos\HQIP Jpeg Logos\HQIP_logo_larg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1300" b="14929"/>
          <a:stretch/>
        </p:blipFill>
        <p:spPr bwMode="auto">
          <a:xfrm>
            <a:off x="7357128" y="319102"/>
            <a:ext cx="2077759" cy="8108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398591" y="12477197"/>
            <a:ext cx="3187621" cy="344710"/>
          </a:xfrm>
          <a:prstGeom prst="rect">
            <a:avLst/>
          </a:prstGeom>
          <a:noFill/>
        </p:spPr>
        <p:txBody>
          <a:bodyPr wrap="square" lIns="128016" tIns="64008" rIns="128016" bIns="64008" rtlCol="0">
            <a:spAutoFit/>
          </a:bodyPr>
          <a:lstStyle/>
          <a:p>
            <a:pPr algn="r"/>
            <a:r>
              <a:rPr lang="en-GB" sz="1400" dirty="0"/>
              <a:t>November 2024</a:t>
            </a:r>
            <a:endParaRPr lang="en-GB" sz="2800" dirty="0"/>
          </a:p>
        </p:txBody>
      </p:sp>
      <p:sp>
        <p:nvSpPr>
          <p:cNvPr id="4" name="TextBox 3"/>
          <p:cNvSpPr txBox="1"/>
          <p:nvPr/>
        </p:nvSpPr>
        <p:spPr>
          <a:xfrm>
            <a:off x="232955" y="12477197"/>
            <a:ext cx="2551421" cy="276999"/>
          </a:xfrm>
          <a:prstGeom prst="rect">
            <a:avLst/>
          </a:prstGeom>
          <a:noFill/>
        </p:spPr>
        <p:txBody>
          <a:bodyPr wrap="square" rtlCol="0">
            <a:spAutoFit/>
          </a:bodyPr>
          <a:lstStyle/>
          <a:p>
            <a:r>
              <a:rPr lang="en-GB" sz="1200" i="1" dirty="0"/>
              <a:t>Impact report template V1</a:t>
            </a:r>
          </a:p>
        </p:txBody>
      </p:sp>
      <p:sp>
        <p:nvSpPr>
          <p:cNvPr id="6" name="TextBox 5"/>
          <p:cNvSpPr txBox="1"/>
          <p:nvPr/>
        </p:nvSpPr>
        <p:spPr>
          <a:xfrm>
            <a:off x="2784376" y="12477197"/>
            <a:ext cx="4572752" cy="276999"/>
          </a:xfrm>
          <a:prstGeom prst="rect">
            <a:avLst/>
          </a:prstGeom>
          <a:noFill/>
        </p:spPr>
        <p:txBody>
          <a:bodyPr wrap="square" rtlCol="0">
            <a:spAutoFit/>
          </a:bodyPr>
          <a:lstStyle/>
          <a:p>
            <a:r>
              <a:rPr lang="en-GB" sz="1200" b="1" i="1" dirty="0"/>
              <a:t>© 2024 Healthcare Quality Improvement Partnership (HQIP)</a:t>
            </a:r>
            <a:endParaRPr lang="en-GB" sz="1200" dirty="0"/>
          </a:p>
        </p:txBody>
      </p:sp>
      <p:sp>
        <p:nvSpPr>
          <p:cNvPr id="74" name="Rounded Rectangle 73"/>
          <p:cNvSpPr/>
          <p:nvPr/>
        </p:nvSpPr>
        <p:spPr>
          <a:xfrm>
            <a:off x="5688005" y="3119940"/>
            <a:ext cx="3536681" cy="924867"/>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schemeClr val="tx1"/>
                </a:solidFill>
              </a:rPr>
              <a:t>The NKCA Team are collaborating with the kidney cancer NICE guideline development team by sharing audit findings and data. Stakeholders are also working across both groups to align audit reporting with planned guideline topics. </a:t>
            </a:r>
          </a:p>
        </p:txBody>
      </p:sp>
      <p:sp>
        <p:nvSpPr>
          <p:cNvPr id="79" name="Rounded Rectangle 78"/>
          <p:cNvSpPr/>
          <p:nvPr/>
        </p:nvSpPr>
        <p:spPr>
          <a:xfrm>
            <a:off x="913228" y="7094917"/>
            <a:ext cx="3560400" cy="168984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36000" bIns="64008" spcCol="0" rtlCol="0" anchor="ctr"/>
          <a:lstStyle/>
          <a:p>
            <a:r>
              <a:rPr lang="en-CA" sz="1050" dirty="0">
                <a:solidFill>
                  <a:schemeClr val="tx1"/>
                </a:solidFill>
              </a:rPr>
              <a:t>In September 2024, the NKCA published their Quality Improvement Plan. This </a:t>
            </a:r>
            <a:r>
              <a:rPr lang="en-GB" sz="1050" dirty="0">
                <a:solidFill>
                  <a:schemeClr val="tx1"/>
                </a:solidFill>
              </a:rPr>
              <a:t>set out the scope, care pathway, and quality improvement goals of the audit. Aligned to these goals were the performance indicators which the NKCA reports on annually in the State of the Nation Report, or quarterly in the quarterly reports.</a:t>
            </a:r>
            <a:r>
              <a:rPr lang="en-CA" sz="1050" dirty="0">
                <a:solidFill>
                  <a:schemeClr val="tx1"/>
                </a:solidFill>
              </a:rPr>
              <a:t> </a:t>
            </a:r>
          </a:p>
          <a:p>
            <a:endParaRPr lang="en-CA" sz="1050" dirty="0">
              <a:solidFill>
                <a:schemeClr val="tx1"/>
              </a:solidFill>
            </a:endParaRPr>
          </a:p>
          <a:p>
            <a:r>
              <a:rPr lang="en-CA" sz="1050" dirty="0">
                <a:solidFill>
                  <a:schemeClr val="tx1"/>
                </a:solidFill>
              </a:rPr>
              <a:t>The QI Plan can be accessed here: </a:t>
            </a:r>
            <a:r>
              <a:rPr lang="en-CA" sz="1050" dirty="0">
                <a:solidFill>
                  <a:schemeClr val="tx1"/>
                </a:solidFill>
                <a:hlinkClick r:id="rId4"/>
              </a:rPr>
              <a:t>https://www.natcan.org.uk/reports/nkca-quality-improvement-plan-2024/</a:t>
            </a:r>
            <a:r>
              <a:rPr lang="en-CA" sz="1050" dirty="0">
                <a:solidFill>
                  <a:schemeClr val="tx1"/>
                </a:solidFill>
              </a:rPr>
              <a:t> </a:t>
            </a:r>
            <a:endParaRPr lang="en-GB" sz="1050" dirty="0">
              <a:solidFill>
                <a:schemeClr val="tx1"/>
              </a:solidFill>
            </a:endParaRPr>
          </a:p>
        </p:txBody>
      </p:sp>
      <p:sp>
        <p:nvSpPr>
          <p:cNvPr id="85" name="Rounded Rectangle 84"/>
          <p:cNvSpPr/>
          <p:nvPr/>
        </p:nvSpPr>
        <p:spPr>
          <a:xfrm>
            <a:off x="5703159" y="7062289"/>
            <a:ext cx="3560400" cy="1543621"/>
          </a:xfrm>
          <a:prstGeom prst="roundRect">
            <a:avLst>
              <a:gd name="adj" fmla="val 8873"/>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The NKCA Patient and Public Involvement (PPI) Forum was formed in early 2024 following a recruitment process in collaboration with patient charities Kidney Cancer UK (KCUK) and Action Kidney Cancer (AKC).</a:t>
            </a:r>
          </a:p>
          <a:p>
            <a:endParaRPr lang="en-GB" sz="1050" dirty="0">
              <a:solidFill>
                <a:prstClr val="black"/>
              </a:solidFill>
            </a:endParaRPr>
          </a:p>
          <a:p>
            <a:r>
              <a:rPr lang="en-GB" sz="1050" dirty="0">
                <a:solidFill>
                  <a:prstClr val="black"/>
                </a:solidFill>
              </a:rPr>
              <a:t>The PPI Forum has eleven members and met for the first time in September 2024 to review the findings from the State of the Nation with members of the NKCA’s Project Team.</a:t>
            </a:r>
          </a:p>
        </p:txBody>
      </p:sp>
      <p:sp>
        <p:nvSpPr>
          <p:cNvPr id="87" name="Rounded Rectangle 86"/>
          <p:cNvSpPr/>
          <p:nvPr/>
        </p:nvSpPr>
        <p:spPr>
          <a:xfrm>
            <a:off x="5703159" y="10875657"/>
            <a:ext cx="3560400" cy="1393686"/>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Findings from the NKCA are shared on our Twitter/X page (@NKCA_NATCAN) and are shared by the main NATCAN feed, as well as other NATCAN audit pages.</a:t>
            </a:r>
          </a:p>
          <a:p>
            <a:endParaRPr lang="en-GB" sz="1050" dirty="0">
              <a:solidFill>
                <a:prstClr val="black"/>
              </a:solidFill>
            </a:endParaRPr>
          </a:p>
          <a:p>
            <a:r>
              <a:rPr lang="en-GB" sz="1050" dirty="0">
                <a:solidFill>
                  <a:prstClr val="black"/>
                </a:solidFill>
              </a:rPr>
              <a:t>Our charity stakeholders, Kidney Cancer UK and Action </a:t>
            </a:r>
            <a:r>
              <a:rPr lang="en-GB" sz="1050">
                <a:solidFill>
                  <a:prstClr val="black"/>
                </a:solidFill>
              </a:rPr>
              <a:t>Kidney Cancer, </a:t>
            </a:r>
            <a:r>
              <a:rPr lang="en-GB" sz="1050" dirty="0">
                <a:solidFill>
                  <a:prstClr val="black"/>
                </a:solidFill>
              </a:rPr>
              <a:t>also share the audit’s work on social media and with </a:t>
            </a:r>
            <a:r>
              <a:rPr lang="en-GB" sz="1050">
                <a:solidFill>
                  <a:prstClr val="black"/>
                </a:solidFill>
              </a:rPr>
              <a:t>their supporters.</a:t>
            </a:r>
            <a:endParaRPr lang="en-GB" sz="1050" dirty="0">
              <a:solidFill>
                <a:prstClr val="black"/>
              </a:solidFill>
            </a:endParaRPr>
          </a:p>
        </p:txBody>
      </p:sp>
      <p:sp>
        <p:nvSpPr>
          <p:cNvPr id="34" name="Rounded Rectangle 33"/>
          <p:cNvSpPr/>
          <p:nvPr/>
        </p:nvSpPr>
        <p:spPr>
          <a:xfrm>
            <a:off x="5701176" y="4115185"/>
            <a:ext cx="3535370" cy="1495481"/>
          </a:xfrm>
          <a:prstGeom prst="roundRect">
            <a:avLst>
              <a:gd name="adj" fmla="val 8824"/>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Findings from the NKCA’s first State of the Nation were disseminated at several national meetings with both oncological and urological audiences:</a:t>
            </a:r>
          </a:p>
          <a:p>
            <a:endParaRPr lang="en-GB" sz="1050" dirty="0">
              <a:solidFill>
                <a:prstClr val="black"/>
              </a:solidFill>
            </a:endParaRPr>
          </a:p>
          <a:p>
            <a:pPr marL="171450" indent="-171450">
              <a:buFont typeface="Arial" panose="020B0604020202020204" pitchFamily="34" charset="0"/>
              <a:buChar char="•"/>
            </a:pPr>
            <a:r>
              <a:rPr lang="en-GB" sz="1050" dirty="0">
                <a:solidFill>
                  <a:prstClr val="black"/>
                </a:solidFill>
              </a:rPr>
              <a:t>British Uro-oncology Group (BUG) Annual Meeting</a:t>
            </a:r>
          </a:p>
          <a:p>
            <a:pPr marL="171450" indent="-171450">
              <a:buFont typeface="Arial" panose="020B0604020202020204" pitchFamily="34" charset="0"/>
              <a:buChar char="•"/>
            </a:pPr>
            <a:r>
              <a:rPr lang="en-GB" sz="1050" dirty="0">
                <a:solidFill>
                  <a:prstClr val="black"/>
                </a:solidFill>
              </a:rPr>
              <a:t>British Association of Urological Surgeons (BAUS) Section of Oncology Annual Meeting</a:t>
            </a:r>
          </a:p>
          <a:p>
            <a:pPr marL="171450" indent="-171450">
              <a:buFont typeface="Arial" panose="020B0604020202020204" pitchFamily="34" charset="0"/>
              <a:buChar char="•"/>
            </a:pPr>
            <a:r>
              <a:rPr lang="en-GB" sz="1050" dirty="0">
                <a:solidFill>
                  <a:prstClr val="black"/>
                </a:solidFill>
              </a:rPr>
              <a:t>National Cancer Audit Collaborating Centre (NATCAN) Key Findings Webinar</a:t>
            </a:r>
          </a:p>
        </p:txBody>
      </p:sp>
      <p:sp>
        <p:nvSpPr>
          <p:cNvPr id="35" name="Rounded Rectangle 34"/>
          <p:cNvSpPr/>
          <p:nvPr/>
        </p:nvSpPr>
        <p:spPr>
          <a:xfrm>
            <a:off x="929967" y="10072978"/>
            <a:ext cx="3543659" cy="106757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schemeClr val="tx1"/>
                </a:solidFill>
              </a:rPr>
              <a:t>A Local Action Plan template is available for providers to assess their current performance against the five recommendations made by the NKCA in the State of the Nation Report and draw up any actions required.</a:t>
            </a:r>
            <a:endParaRPr lang="en-GB" sz="1050" dirty="0">
              <a:solidFill>
                <a:prstClr val="black"/>
              </a:solidFill>
            </a:endParaRPr>
          </a:p>
          <a:p>
            <a:r>
              <a:rPr lang="en-GB" sz="1050" dirty="0">
                <a:solidFill>
                  <a:prstClr val="black"/>
                </a:solidFill>
                <a:hlinkClick r:id="rId5"/>
              </a:rPr>
              <a:t>https://www.natcan.org.uk/reports/nkca-state-of-the-nation-report-2024/</a:t>
            </a:r>
            <a:endParaRPr lang="en-GB" sz="1050" dirty="0">
              <a:solidFill>
                <a:prstClr val="black"/>
              </a:solidFill>
            </a:endParaRPr>
          </a:p>
        </p:txBody>
      </p:sp>
      <p:sp>
        <p:nvSpPr>
          <p:cNvPr id="36" name="Rounded Rectangle 35"/>
          <p:cNvSpPr/>
          <p:nvPr/>
        </p:nvSpPr>
        <p:spPr>
          <a:xfrm>
            <a:off x="935843" y="8924045"/>
            <a:ext cx="3547903" cy="1011360"/>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Providers in England and Wales are encouraged to review their data, published in the Data Tables and Data Viewer, made available alongside the State of the Nation, and identify areas of potential improvement: </a:t>
            </a:r>
            <a:r>
              <a:rPr lang="en-GB" sz="1050" dirty="0">
                <a:solidFill>
                  <a:prstClr val="black"/>
                </a:solidFill>
                <a:hlinkClick r:id="rId5"/>
              </a:rPr>
              <a:t>https://www.natcan.org.uk/reports/nkca-state-of-the-nation-report-2024/</a:t>
            </a:r>
            <a:r>
              <a:rPr lang="en-GB" sz="1050" dirty="0">
                <a:solidFill>
                  <a:prstClr val="black"/>
                </a:solidFill>
              </a:rPr>
              <a:t> </a:t>
            </a:r>
          </a:p>
        </p:txBody>
      </p:sp>
      <p:sp>
        <p:nvSpPr>
          <p:cNvPr id="7" name="Rounded Rectangle 6"/>
          <p:cNvSpPr/>
          <p:nvPr/>
        </p:nvSpPr>
        <p:spPr>
          <a:xfrm>
            <a:off x="919476" y="1519497"/>
            <a:ext cx="3547903" cy="3070491"/>
          </a:xfrm>
          <a:prstGeom prst="roundRect">
            <a:avLst>
              <a:gd name="adj" fmla="val 4901"/>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50" dirty="0">
                <a:solidFill>
                  <a:schemeClr val="tx1"/>
                </a:solidFill>
              </a:rPr>
              <a:t>The NKCA’s first State of the Nation Report was published on 12</a:t>
            </a:r>
            <a:r>
              <a:rPr lang="en-GB" sz="1050" baseline="30000" dirty="0">
                <a:solidFill>
                  <a:schemeClr val="tx1"/>
                </a:solidFill>
              </a:rPr>
              <a:t>th</a:t>
            </a:r>
            <a:r>
              <a:rPr lang="en-GB" sz="1050" dirty="0">
                <a:solidFill>
                  <a:schemeClr val="tx1"/>
                </a:solidFill>
              </a:rPr>
              <a:t> September 2024, reporting on eight performance indicators in England for the period 2017-2021, and four in Wales for 2022.</a:t>
            </a:r>
            <a:endParaRPr lang="en-CA" sz="1050" dirty="0">
              <a:solidFill>
                <a:schemeClr val="tx1"/>
              </a:solidFill>
            </a:endParaRPr>
          </a:p>
          <a:p>
            <a:endParaRPr lang="en-CA" sz="1050" dirty="0">
              <a:solidFill>
                <a:schemeClr val="tx1"/>
              </a:solidFill>
            </a:endParaRPr>
          </a:p>
          <a:p>
            <a:r>
              <a:rPr lang="en-CA" sz="1050" dirty="0">
                <a:solidFill>
                  <a:schemeClr val="tx1"/>
                </a:solidFill>
              </a:rPr>
              <a:t>The report provided a baseline of kidney cancer care in England and Wales and highlighted variation in care within both countries across most of the performance indicators assessed. </a:t>
            </a:r>
          </a:p>
          <a:p>
            <a:endParaRPr lang="en-CA" sz="1050" dirty="0">
              <a:solidFill>
                <a:schemeClr val="tx1"/>
              </a:solidFill>
            </a:endParaRPr>
          </a:p>
          <a:p>
            <a:r>
              <a:rPr lang="en-CA" sz="1050" dirty="0">
                <a:solidFill>
                  <a:schemeClr val="tx1"/>
                </a:solidFill>
              </a:rPr>
              <a:t>The report also proposed five recommendations linked to the audit’s pre-established quality improvement goals which would improve the care received by patients in England and Wales.</a:t>
            </a:r>
          </a:p>
          <a:p>
            <a:endParaRPr lang="en-CA" sz="1050" dirty="0">
              <a:solidFill>
                <a:schemeClr val="tx1"/>
              </a:solidFill>
            </a:endParaRPr>
          </a:p>
          <a:p>
            <a:r>
              <a:rPr lang="en-CA" sz="1050" dirty="0">
                <a:solidFill>
                  <a:schemeClr val="tx1"/>
                </a:solidFill>
              </a:rPr>
              <a:t>The report is available here:</a:t>
            </a:r>
          </a:p>
          <a:p>
            <a:r>
              <a:rPr lang="en-GB" sz="1050" dirty="0">
                <a:solidFill>
                  <a:schemeClr val="tx1"/>
                </a:solidFill>
                <a:hlinkClick r:id="rId5"/>
              </a:rPr>
              <a:t>https://www.natcan.org.uk/reports/nkca-state-of-the-nation-report-2024/</a:t>
            </a:r>
            <a:r>
              <a:rPr lang="en-CA" sz="1050" dirty="0">
                <a:solidFill>
                  <a:schemeClr val="tx1"/>
                </a:solidFill>
              </a:rPr>
              <a:t> </a:t>
            </a:r>
            <a:endParaRPr lang="en-GB" sz="1050" dirty="0">
              <a:solidFill>
                <a:schemeClr val="tx1"/>
              </a:solidFill>
            </a:endParaRPr>
          </a:p>
        </p:txBody>
      </p:sp>
      <p:sp>
        <p:nvSpPr>
          <p:cNvPr id="44" name="Rounded Rectangle 43"/>
          <p:cNvSpPr/>
          <p:nvPr/>
        </p:nvSpPr>
        <p:spPr>
          <a:xfrm>
            <a:off x="5676146" y="1513978"/>
            <a:ext cx="3560400" cy="1535584"/>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CA" sz="1050" dirty="0">
                <a:solidFill>
                  <a:schemeClr val="tx1"/>
                </a:solidFill>
              </a:rPr>
              <a:t>In November 2023, the NKCA published their Scoping Document. Developed in close collaboration with stakeholders, represented by the Clinical Reference Group, it</a:t>
            </a:r>
            <a:r>
              <a:rPr lang="en-GB" sz="1050" dirty="0">
                <a:solidFill>
                  <a:schemeClr val="tx1"/>
                </a:solidFill>
              </a:rPr>
              <a:t> outlined the areas of kidney cancer care included, described the approach used to develop the audit’s scope, specified which data sources used and provided the basis for the Quality Improvement Plan. </a:t>
            </a:r>
            <a:r>
              <a:rPr lang="en-GB" sz="1050" dirty="0">
                <a:solidFill>
                  <a:schemeClr val="tx1"/>
                </a:solidFill>
                <a:hlinkClick r:id="rId6"/>
              </a:rPr>
              <a:t>https://www.natcan.org.uk/reports/nkca-scoping-document/</a:t>
            </a:r>
            <a:r>
              <a:rPr lang="en-GB" sz="1050" dirty="0">
                <a:solidFill>
                  <a:schemeClr val="tx1"/>
                </a:solidFill>
              </a:rPr>
              <a:t> </a:t>
            </a:r>
            <a:endParaRPr lang="en-GB" sz="1050" dirty="0">
              <a:solidFill>
                <a:srgbClr val="FF0000"/>
              </a:solidFill>
            </a:endParaRPr>
          </a:p>
        </p:txBody>
      </p:sp>
      <p:sp>
        <p:nvSpPr>
          <p:cNvPr id="46" name="Rounded Rectangle 45"/>
          <p:cNvSpPr/>
          <p:nvPr/>
        </p:nvSpPr>
        <p:spPr>
          <a:xfrm>
            <a:off x="929967" y="11276372"/>
            <a:ext cx="3547904" cy="930040"/>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Since the NKCA was launched in April 2023, six Newsletters have been published and disseminated to a network of almost 300 stakeholders. </a:t>
            </a:r>
            <a:r>
              <a:rPr lang="en-GB" sz="1050" dirty="0">
                <a:solidFill>
                  <a:prstClr val="black"/>
                </a:solidFill>
                <a:hlinkClick r:id="rId7"/>
              </a:rPr>
              <a:t>https://www.natcan.org.uk/news/nkca-newsletter-november-2024/</a:t>
            </a:r>
            <a:r>
              <a:rPr lang="en-GB" sz="1050" dirty="0">
                <a:solidFill>
                  <a:prstClr val="black"/>
                </a:solidFill>
              </a:rPr>
              <a:t> </a:t>
            </a:r>
          </a:p>
        </p:txBody>
      </p:sp>
      <p:sp>
        <p:nvSpPr>
          <p:cNvPr id="47" name="Rounded Rectangle 46"/>
          <p:cNvSpPr/>
          <p:nvPr/>
        </p:nvSpPr>
        <p:spPr>
          <a:xfrm>
            <a:off x="929968" y="4640938"/>
            <a:ext cx="3547903" cy="2153821"/>
          </a:xfrm>
          <a:prstGeom prst="roundRect">
            <a:avLst>
              <a:gd name="adj" fmla="val 7144"/>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schemeClr val="tx1"/>
                </a:solidFill>
              </a:rPr>
              <a:t>The NKCA has published three quarterly reports, focusing on data completeness of key data items. The most recent report, in October 2024, included the performance indicator “</a:t>
            </a:r>
            <a:r>
              <a:rPr lang="en-GB" sz="1050" i="1" dirty="0">
                <a:solidFill>
                  <a:schemeClr val="tx1"/>
                </a:solidFill>
              </a:rPr>
              <a:t>Percentage of people who receive treatment for kidney cancer that receive their first treatment within 31 days of decision to treat</a:t>
            </a:r>
            <a:r>
              <a:rPr lang="en-GB" sz="1050" dirty="0">
                <a:solidFill>
                  <a:schemeClr val="tx1"/>
                </a:solidFill>
              </a:rPr>
              <a:t>”. Clinical contacts at each Trust are sent the reports and encouraged to review their performance and improve it if necessary.</a:t>
            </a:r>
          </a:p>
          <a:p>
            <a:endParaRPr lang="en-GB" sz="1050" dirty="0">
              <a:solidFill>
                <a:schemeClr val="tx1"/>
              </a:solidFill>
            </a:endParaRPr>
          </a:p>
          <a:p>
            <a:r>
              <a:rPr lang="en-GB" sz="1050" dirty="0">
                <a:solidFill>
                  <a:schemeClr val="tx1"/>
                </a:solidFill>
              </a:rPr>
              <a:t>The report is available here:</a:t>
            </a:r>
          </a:p>
          <a:p>
            <a:r>
              <a:rPr lang="en-GB" sz="1050" dirty="0">
                <a:solidFill>
                  <a:schemeClr val="tx1"/>
                </a:solidFill>
                <a:hlinkClick r:id="rId8"/>
              </a:rPr>
              <a:t>https://www.natcan.org.uk/reports/nkca-quarterly-report-april-2021-to-march-2024-published-october-2024/</a:t>
            </a:r>
            <a:r>
              <a:rPr lang="en-GB" sz="1050" dirty="0">
                <a:solidFill>
                  <a:schemeClr val="tx1"/>
                </a:solidFill>
              </a:rPr>
              <a:t> </a:t>
            </a:r>
          </a:p>
        </p:txBody>
      </p:sp>
      <p:sp>
        <p:nvSpPr>
          <p:cNvPr id="12" name="Rounded Rectangle 87">
            <a:extLst>
              <a:ext uri="{FF2B5EF4-FFF2-40B4-BE49-F238E27FC236}">
                <a16:creationId xmlns:a16="http://schemas.microsoft.com/office/drawing/2014/main" id="{92FB4D75-DE5E-D2A7-768C-10444B546529}"/>
              </a:ext>
            </a:extLst>
          </p:cNvPr>
          <p:cNvSpPr/>
          <p:nvPr/>
        </p:nvSpPr>
        <p:spPr>
          <a:xfrm>
            <a:off x="5707474" y="8705261"/>
            <a:ext cx="3560400" cy="2046290"/>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The PPI Forum provided feedback regarding their preferred format for the State of the Nation Patient and Public Report.</a:t>
            </a:r>
          </a:p>
          <a:p>
            <a:endParaRPr lang="en-GB" sz="1050" dirty="0">
              <a:solidFill>
                <a:prstClr val="black"/>
              </a:solidFill>
            </a:endParaRPr>
          </a:p>
          <a:p>
            <a:r>
              <a:rPr lang="en-GB" sz="1050" dirty="0">
                <a:solidFill>
                  <a:prstClr val="black"/>
                </a:solidFill>
              </a:rPr>
              <a:t>A primarily infographic-based Report was favoured and published in October 2024 and shared on the Action Kidney Cancer website.</a:t>
            </a:r>
          </a:p>
          <a:p>
            <a:r>
              <a:rPr lang="en-GB" sz="1050" dirty="0">
                <a:solidFill>
                  <a:prstClr val="black"/>
                </a:solidFill>
                <a:hlinkClick r:id="rId9"/>
              </a:rPr>
              <a:t>https://www.natcan.org.uk/reports/nkca-state-of-the-nation-patient-and-public-report-2024/</a:t>
            </a:r>
            <a:endParaRPr lang="en-GB" sz="1050" dirty="0">
              <a:solidFill>
                <a:prstClr val="black"/>
              </a:solidFill>
            </a:endParaRPr>
          </a:p>
          <a:p>
            <a:endParaRPr lang="en-GB" sz="1050" dirty="0">
              <a:solidFill>
                <a:prstClr val="black"/>
              </a:solidFill>
              <a:hlinkClick r:id="rId10"/>
            </a:endParaRPr>
          </a:p>
          <a:p>
            <a:r>
              <a:rPr lang="en-GB" sz="1050" dirty="0">
                <a:solidFill>
                  <a:prstClr val="black"/>
                </a:solidFill>
                <a:hlinkClick r:id="rId10"/>
              </a:rPr>
              <a:t>https://actionkidneycancer.org/national-kidney-cancer-audit-for-england-and-wales/</a:t>
            </a:r>
            <a:endParaRPr lang="en-GB" sz="1050" dirty="0">
              <a:solidFill>
                <a:prstClr val="black"/>
              </a:solidFill>
            </a:endParaRPr>
          </a:p>
        </p:txBody>
      </p:sp>
      <p:grpSp>
        <p:nvGrpSpPr>
          <p:cNvPr id="2" name="Group 1">
            <a:extLst>
              <a:ext uri="{FF2B5EF4-FFF2-40B4-BE49-F238E27FC236}">
                <a16:creationId xmlns:a16="http://schemas.microsoft.com/office/drawing/2014/main" id="{C82C5CE2-3AEC-C95D-1B38-897828618141}"/>
              </a:ext>
            </a:extLst>
          </p:cNvPr>
          <p:cNvGrpSpPr/>
          <p:nvPr/>
        </p:nvGrpSpPr>
        <p:grpSpPr>
          <a:xfrm>
            <a:off x="929968" y="5088356"/>
            <a:ext cx="3553778" cy="309458"/>
            <a:chOff x="917662" y="5488791"/>
            <a:chExt cx="3553778" cy="309458"/>
          </a:xfrm>
        </p:grpSpPr>
        <p:sp>
          <p:nvSpPr>
            <p:cNvPr id="41" name="TextBox 40"/>
            <p:cNvSpPr txBox="1"/>
            <p:nvPr/>
          </p:nvSpPr>
          <p:spPr>
            <a:xfrm>
              <a:off x="974419" y="5532531"/>
              <a:ext cx="3497021" cy="265718"/>
            </a:xfrm>
            <a:prstGeom prst="rect">
              <a:avLst/>
            </a:prstGeom>
            <a:noFill/>
          </p:spPr>
          <p:txBody>
            <a:bodyPr wrap="square" rtlCol="0">
              <a:spAutoFit/>
            </a:bodyPr>
            <a:lstStyle/>
            <a:p>
              <a:endParaRPr lang="en-GB" sz="1050" dirty="0">
                <a:highlight>
                  <a:srgbClr val="C0C0C0"/>
                </a:highlight>
              </a:endParaRPr>
            </a:p>
          </p:txBody>
        </p:sp>
        <p:sp>
          <p:nvSpPr>
            <p:cNvPr id="17" name="TextBox 16">
              <a:extLst>
                <a:ext uri="{FF2B5EF4-FFF2-40B4-BE49-F238E27FC236}">
                  <a16:creationId xmlns:a16="http://schemas.microsoft.com/office/drawing/2014/main" id="{4C245BC2-AE89-7E53-7278-F644211A6306}"/>
                </a:ext>
              </a:extLst>
            </p:cNvPr>
            <p:cNvSpPr txBox="1"/>
            <p:nvPr/>
          </p:nvSpPr>
          <p:spPr>
            <a:xfrm>
              <a:off x="917662" y="5488791"/>
              <a:ext cx="3504404" cy="253916"/>
            </a:xfrm>
            <a:prstGeom prst="rect">
              <a:avLst/>
            </a:prstGeom>
            <a:noFill/>
          </p:spPr>
          <p:txBody>
            <a:bodyPr wrap="square">
              <a:spAutoFit/>
            </a:bodyPr>
            <a:lstStyle/>
            <a:p>
              <a:endParaRPr lang="en-GB" sz="1050" dirty="0"/>
            </a:p>
          </p:txBody>
        </p:sp>
      </p:grpSp>
      <p:sp>
        <p:nvSpPr>
          <p:cNvPr id="3" name="Rounded Rectangle 73">
            <a:extLst>
              <a:ext uri="{FF2B5EF4-FFF2-40B4-BE49-F238E27FC236}">
                <a16:creationId xmlns:a16="http://schemas.microsoft.com/office/drawing/2014/main" id="{118E7299-B35A-E245-BFD0-DBE454076D20}"/>
              </a:ext>
            </a:extLst>
          </p:cNvPr>
          <p:cNvSpPr/>
          <p:nvPr/>
        </p:nvSpPr>
        <p:spPr>
          <a:xfrm>
            <a:off x="5688932" y="5692667"/>
            <a:ext cx="3536681" cy="1077531"/>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Data completeness is key to the work of the audit so the NKCA presented at the Cancer Outcomes and Services Dataset (COSD) Roadshows (Jan-Feb 2024) as well as the National MDT coordinator network meeting and published COSD key data items </a:t>
            </a:r>
            <a:r>
              <a:rPr lang="en-GB" sz="1050" dirty="0">
                <a:solidFill>
                  <a:schemeClr val="tx1"/>
                </a:solidFill>
                <a:hlinkClick r:id="" action="ppaction://noaction"/>
              </a:rPr>
              <a:t>https://www.natcan.org.uk</a:t>
            </a:r>
          </a:p>
          <a:p>
            <a:r>
              <a:rPr lang="en-GB" sz="1050" dirty="0">
                <a:solidFill>
                  <a:schemeClr val="tx1"/>
                </a:solidFill>
                <a:hlinkClick r:id="" action="ppaction://noaction"/>
              </a:rPr>
              <a:t>/resources/key-cosd-data-items-2023-2024/</a:t>
            </a:r>
            <a:r>
              <a:rPr lang="en-GB" sz="1050" dirty="0">
                <a:solidFill>
                  <a:schemeClr val="tx1"/>
                </a:solidFill>
              </a:rPr>
              <a:t> </a:t>
            </a:r>
          </a:p>
        </p:txBody>
      </p:sp>
      <p:pic>
        <p:nvPicPr>
          <p:cNvPr id="9" name="Picture 8" descr="A green and black logo&#10;&#10;Description automatically generated">
            <a:extLst>
              <a:ext uri="{FF2B5EF4-FFF2-40B4-BE49-F238E27FC236}">
                <a16:creationId xmlns:a16="http://schemas.microsoft.com/office/drawing/2014/main" id="{C58C53D2-48DE-4EFD-AE76-B92B83514CC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139281" y="230304"/>
            <a:ext cx="2077759" cy="899633"/>
          </a:xfrm>
          <a:prstGeom prst="rect">
            <a:avLst/>
          </a:prstGeom>
        </p:spPr>
      </p:pic>
    </p:spTree>
    <p:extLst>
      <p:ext uri="{BB962C8B-B14F-4D97-AF65-F5344CB8AC3E}">
        <p14:creationId xmlns:p14="http://schemas.microsoft.com/office/powerpoint/2010/main" val="33816847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2704</TotalTime>
  <Words>903</Words>
  <Application>Microsoft Office PowerPoint</Application>
  <PresentationFormat>A3 Paper (297x420 mm)</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he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lastModifiedBy>Marina Parry</cp:lastModifiedBy>
  <cp:revision>217</cp:revision>
  <cp:lastPrinted>2021-08-19T13:28:46Z</cp:lastPrinted>
  <dcterms:created xsi:type="dcterms:W3CDTF">2016-08-12T08:36:34Z</dcterms:created>
  <dcterms:modified xsi:type="dcterms:W3CDTF">2024-12-02T11:03:49Z</dcterms:modified>
</cp:coreProperties>
</file>